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60" r:id="rId3"/>
    <p:sldId id="261" r:id="rId4"/>
    <p:sldId id="266" r:id="rId5"/>
    <p:sldId id="267" r:id="rId6"/>
    <p:sldId id="268" r:id="rId7"/>
    <p:sldId id="270" r:id="rId8"/>
    <p:sldId id="269" r:id="rId9"/>
    <p:sldId id="264" r:id="rId10"/>
    <p:sldId id="265" r:id="rId11"/>
    <p:sldId id="257" r:id="rId12"/>
    <p:sldId id="258" r:id="rId13"/>
    <p:sldId id="259" r:id="rId14"/>
    <p:sldId id="262" r:id="rId15"/>
    <p:sldId id="263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1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9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45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52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89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69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5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03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03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28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C926-319B-4E94-A1B5-9AAFDCE2292C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DCC549D-2983-4635-B9AB-4A8C26ECD8E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04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E479C2-B641-498B-BD7D-6CCF76CE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06" y="1855975"/>
            <a:ext cx="5532674" cy="48192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2CFA89-07EC-408A-9144-202FA89F72CE}"/>
              </a:ext>
            </a:extLst>
          </p:cNvPr>
          <p:cNvSpPr txBox="1"/>
          <p:nvPr/>
        </p:nvSpPr>
        <p:spPr>
          <a:xfrm>
            <a:off x="8935616" y="3097763"/>
            <a:ext cx="3088432" cy="156966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"Supply Chain Management (SCM) means managing all the steps needed to make and deliver a product or service — from getting raw materials to delivering the final product to the customer."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3D8E2-5DB2-42A8-98DC-AC952DABE84F}"/>
              </a:ext>
            </a:extLst>
          </p:cNvPr>
          <p:cNvSpPr txBox="1"/>
          <p:nvPr/>
        </p:nvSpPr>
        <p:spPr>
          <a:xfrm>
            <a:off x="821094" y="401216"/>
            <a:ext cx="10627567" cy="101303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SUPPLY CHAIN DATA ANALYSIS USING MICROSOFT POWER BI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A956B-AFB0-474F-94D1-546F8B25B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2" y="1617216"/>
            <a:ext cx="2145978" cy="516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7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28A5-2298-4E1F-82AA-34B5EC0D0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3" y="1175656"/>
            <a:ext cx="7042691" cy="558097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Key measures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53544-6990-431F-85B3-376A0B49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82" y="1959429"/>
            <a:ext cx="4929672" cy="421743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dirty="0"/>
              <a:t> </a:t>
            </a:r>
            <a:r>
              <a:rPr lang="en-US" sz="5600" b="1" dirty="0"/>
              <a:t>VOFR% (Measures Volume Fill Rate.) – </a:t>
            </a:r>
          </a:p>
          <a:p>
            <a:pPr marL="0" indent="0">
              <a:buNone/>
            </a:pPr>
            <a:r>
              <a:rPr lang="en-US" sz="5600" dirty="0"/>
              <a:t>CALCULATE(SUM(</a:t>
            </a:r>
            <a:r>
              <a:rPr lang="en-US" sz="5600" dirty="0" err="1"/>
              <a:t>delivery_qty</a:t>
            </a:r>
            <a:r>
              <a:rPr lang="en-US" sz="5600" dirty="0"/>
              <a:t>)) / SUM(</a:t>
            </a:r>
            <a:r>
              <a:rPr lang="en-US" sz="5600" dirty="0" err="1"/>
              <a:t>order_qty</a:t>
            </a:r>
            <a:r>
              <a:rPr lang="en-US" sz="5600" dirty="0"/>
              <a:t>)</a:t>
            </a:r>
          </a:p>
          <a:p>
            <a:pPr marL="0" indent="0">
              <a:buNone/>
            </a:pPr>
            <a:r>
              <a:rPr lang="en-US" sz="5600" b="1" dirty="0"/>
              <a:t>IF% (Measures In-Full performance.) – </a:t>
            </a:r>
          </a:p>
          <a:p>
            <a:pPr marL="0" indent="0">
              <a:buNone/>
            </a:pPr>
            <a:r>
              <a:rPr lang="en-US" sz="5600" dirty="0"/>
              <a:t>CALCULATE(COUNT(</a:t>
            </a:r>
            <a:r>
              <a:rPr lang="en-US" sz="5600" dirty="0" err="1"/>
              <a:t>order_lines</a:t>
            </a:r>
            <a:r>
              <a:rPr lang="en-US" sz="5600" dirty="0"/>
              <a:t>[In Full])) / COUNT(</a:t>
            </a:r>
            <a:r>
              <a:rPr lang="en-US" sz="5600" dirty="0" err="1"/>
              <a:t>order_lines</a:t>
            </a:r>
            <a:r>
              <a:rPr lang="en-US" sz="5600" dirty="0"/>
              <a:t>[Total])</a:t>
            </a:r>
          </a:p>
          <a:p>
            <a:pPr marL="0" indent="0">
              <a:buNone/>
            </a:pPr>
            <a:r>
              <a:rPr lang="en-US" sz="5600" b="1" dirty="0"/>
              <a:t>OT% (Measures On-Time performance.) – </a:t>
            </a:r>
          </a:p>
          <a:p>
            <a:pPr marL="0" indent="0">
              <a:buNone/>
            </a:pPr>
            <a:r>
              <a:rPr lang="en-US" sz="5600" dirty="0"/>
              <a:t>CALCULATE(COUNT(</a:t>
            </a:r>
            <a:r>
              <a:rPr lang="en-US" sz="5600" dirty="0" err="1"/>
              <a:t>order_lines</a:t>
            </a:r>
            <a:r>
              <a:rPr lang="en-US" sz="5600" dirty="0"/>
              <a:t>[On Time])) / COUNT(</a:t>
            </a:r>
            <a:r>
              <a:rPr lang="en-US" sz="5600" dirty="0" err="1"/>
              <a:t>order_lines</a:t>
            </a:r>
            <a:r>
              <a:rPr lang="en-US" sz="5600" dirty="0"/>
              <a:t>[Total])</a:t>
            </a:r>
          </a:p>
          <a:p>
            <a:pPr marL="0" indent="0">
              <a:buNone/>
            </a:pPr>
            <a:r>
              <a:rPr lang="en-US" sz="5600" b="1" dirty="0"/>
              <a:t>OTIF% (Measures On-Time In-Full rate.) -</a:t>
            </a:r>
          </a:p>
          <a:p>
            <a:pPr marL="0" indent="0">
              <a:buNone/>
            </a:pPr>
            <a:r>
              <a:rPr lang="en-US" sz="5600" dirty="0"/>
              <a:t>CALCULATE(COUNT(</a:t>
            </a:r>
            <a:r>
              <a:rPr lang="en-US" sz="5600" dirty="0" err="1"/>
              <a:t>order_lines</a:t>
            </a:r>
            <a:r>
              <a:rPr lang="en-US" sz="5600" dirty="0"/>
              <a:t>[On Time In Full])) / COUNT(</a:t>
            </a:r>
            <a:r>
              <a:rPr lang="en-US" sz="5600" dirty="0" err="1"/>
              <a:t>order_lines</a:t>
            </a:r>
            <a:r>
              <a:rPr lang="en-US" sz="5600" dirty="0"/>
              <a:t>[Total])</a:t>
            </a:r>
          </a:p>
          <a:p>
            <a:pPr marL="0" indent="0">
              <a:buNone/>
            </a:pPr>
            <a:r>
              <a:rPr lang="en-US" sz="5600" b="1" dirty="0"/>
              <a:t>LIFR% (Measures Line Item Fill Rate.)</a:t>
            </a:r>
          </a:p>
          <a:p>
            <a:pPr marL="0" indent="0">
              <a:buNone/>
            </a:pPr>
            <a:r>
              <a:rPr lang="en-US" sz="5600" dirty="0"/>
              <a:t>CALCULATE(COUNT(</a:t>
            </a:r>
            <a:r>
              <a:rPr lang="en-US" sz="5600" dirty="0" err="1"/>
              <a:t>order_lines</a:t>
            </a:r>
            <a:r>
              <a:rPr lang="en-US" sz="5600" dirty="0"/>
              <a:t>[In Full])) / [Total Order Line]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3A363-4AC9-4779-B85F-A3B4E96EAC19}"/>
              </a:ext>
            </a:extLst>
          </p:cNvPr>
          <p:cNvSpPr txBox="1"/>
          <p:nvPr/>
        </p:nvSpPr>
        <p:spPr>
          <a:xfrm>
            <a:off x="5197152" y="1959429"/>
            <a:ext cx="4929672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Target-Based KPIs: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IF_avg</a:t>
            </a:r>
            <a:r>
              <a:rPr lang="en-US" sz="1400" b="1" dirty="0"/>
              <a:t> </a:t>
            </a:r>
            <a:r>
              <a:rPr lang="en-US" sz="1400" dirty="0"/>
              <a:t>= AVERAGE(</a:t>
            </a:r>
            <a:r>
              <a:rPr lang="en-US" sz="1400" dirty="0" err="1"/>
              <a:t>dim_target_orders</a:t>
            </a:r>
            <a:r>
              <a:rPr lang="en-US" sz="1400" dirty="0"/>
              <a:t>[In Full %]) / 100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OT_avg</a:t>
            </a:r>
            <a:r>
              <a:rPr lang="en-US" sz="1400" b="1" dirty="0"/>
              <a:t> </a:t>
            </a:r>
            <a:r>
              <a:rPr lang="en-US" sz="1400" dirty="0"/>
              <a:t>= AVERAGE(</a:t>
            </a:r>
            <a:r>
              <a:rPr lang="en-US" sz="1400" dirty="0" err="1"/>
              <a:t>dim_target_orders</a:t>
            </a:r>
            <a:r>
              <a:rPr lang="en-US" sz="1400" dirty="0"/>
              <a:t>[On Time %]) / 100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OTIF_avg</a:t>
            </a:r>
            <a:r>
              <a:rPr lang="en-US" sz="1400" b="1" dirty="0"/>
              <a:t> </a:t>
            </a:r>
            <a:r>
              <a:rPr lang="en-US" sz="1400" dirty="0"/>
              <a:t>= AVERAGE(</a:t>
            </a:r>
            <a:r>
              <a:rPr lang="en-US" sz="1400" dirty="0" err="1"/>
              <a:t>dim_target_orders</a:t>
            </a:r>
            <a:r>
              <a:rPr lang="en-US" sz="1400" dirty="0"/>
              <a:t>[OTIF %]) / 100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274E9-20F0-4F4F-BEBF-5D30D81D0F51}"/>
              </a:ext>
            </a:extLst>
          </p:cNvPr>
          <p:cNvSpPr txBox="1"/>
          <p:nvPr/>
        </p:nvSpPr>
        <p:spPr>
          <a:xfrm>
            <a:off x="5197151" y="4157865"/>
            <a:ext cx="4929671" cy="16004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Custom Measures</a:t>
            </a:r>
          </a:p>
          <a:p>
            <a:endParaRPr lang="en-US" sz="1400" dirty="0"/>
          </a:p>
          <a:p>
            <a:r>
              <a:rPr lang="en-US" sz="1400" b="1" dirty="0" err="1"/>
              <a:t>Total_order_line</a:t>
            </a:r>
            <a:r>
              <a:rPr lang="en-US" sz="1400" b="1" dirty="0"/>
              <a:t> :</a:t>
            </a:r>
          </a:p>
          <a:p>
            <a:endParaRPr lang="en-US" sz="1400" b="1" dirty="0"/>
          </a:p>
          <a:p>
            <a:r>
              <a:rPr lang="en-US" sz="1400" dirty="0"/>
              <a:t> CALCULATE(COUNT(</a:t>
            </a:r>
            <a:r>
              <a:rPr lang="en-US" sz="1400" dirty="0" err="1"/>
              <a:t>order_lines</a:t>
            </a:r>
            <a:r>
              <a:rPr lang="en-US" sz="1400" dirty="0"/>
              <a:t>[</a:t>
            </a:r>
            <a:r>
              <a:rPr lang="en-US" sz="1400" dirty="0" err="1"/>
              <a:t>order_id</a:t>
            </a:r>
            <a:r>
              <a:rPr lang="en-US" sz="1400" dirty="0"/>
              <a:t>]))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Used as denominator for other performance metrics.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957B0-2B0A-44B9-870A-03D7A70C2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06" y="587829"/>
            <a:ext cx="2085023" cy="1145924"/>
          </a:xfrm>
          <a:prstGeom prst="rect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60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52483-6AE1-4F33-A72C-AF64D71B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29004"/>
            <a:ext cx="9603275" cy="63448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Main KPI &amp; City-Wise Performance Overview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DFFE99-2D1B-4F54-ADBA-4277C0A6D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97" y="2071395"/>
            <a:ext cx="8849574" cy="421718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D1FB7-925D-4322-9EFE-D3277F246327}"/>
              </a:ext>
            </a:extLst>
          </p:cNvPr>
          <p:cNvSpPr txBox="1"/>
          <p:nvPr/>
        </p:nvSpPr>
        <p:spPr>
          <a:xfrm>
            <a:off x="9153331" y="2827175"/>
            <a:ext cx="2954694" cy="258532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Analysis: </a:t>
            </a:r>
          </a:p>
          <a:p>
            <a:r>
              <a:rPr lang="en-US" sz="1600" dirty="0"/>
              <a:t>Poor delivery performance: OTIF (16.13%), OT (32.80%), and IF (29.33%) are far below targets, with many customers under 25%.</a:t>
            </a:r>
          </a:p>
          <a:p>
            <a:endParaRPr lang="en-US" sz="1600" dirty="0"/>
          </a:p>
          <a:p>
            <a:r>
              <a:rPr lang="en-US" sz="1600" dirty="0"/>
              <a:t>Systemic issue: Despite 96.59% volume delivered, low LIFR and poor OTIF across cities suggest widespread supply chain gaps</a:t>
            </a:r>
          </a:p>
        </p:txBody>
      </p:sp>
    </p:spTree>
    <p:extLst>
      <p:ext uri="{BB962C8B-B14F-4D97-AF65-F5344CB8AC3E}">
        <p14:creationId xmlns:p14="http://schemas.microsoft.com/office/powerpoint/2010/main" val="141534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0A4A6-D341-45C3-8B2E-9ECC0505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45" y="727789"/>
            <a:ext cx="10440955" cy="92373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Non-Delivered Orders, Category-Wise Analysis, and Product-Level Trends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290F11-00C1-4613-B188-942A8D44C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80" y="1940768"/>
            <a:ext cx="8284036" cy="4712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84BE9-9E3A-4EE1-B5ED-C03E36835BC7}"/>
              </a:ext>
            </a:extLst>
          </p:cNvPr>
          <p:cNvSpPr txBox="1"/>
          <p:nvPr/>
        </p:nvSpPr>
        <p:spPr>
          <a:xfrm>
            <a:off x="8742784" y="2192694"/>
            <a:ext cx="3321698" cy="397031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Analysis: </a:t>
            </a:r>
          </a:p>
          <a:p>
            <a:r>
              <a:rPr lang="en-US" dirty="0"/>
              <a:t>Surat faces highest delivery issues, contributing 36.72% of non-delivered orders; Dairy leads order volume, making it the biggest contributor to supply gaps.</a:t>
            </a:r>
          </a:p>
          <a:p>
            <a:endParaRPr lang="en-US" dirty="0"/>
          </a:p>
          <a:p>
            <a:r>
              <a:rPr lang="en-US" dirty="0"/>
              <a:t>LIFR remains unstable (~65–68%), with products like “AM Butter 250” underperforming; VOFR is consistently high (~96–97%), indicating timely quantity delivery but incomplete order lines.</a:t>
            </a:r>
          </a:p>
        </p:txBody>
      </p:sp>
    </p:spTree>
    <p:extLst>
      <p:ext uri="{BB962C8B-B14F-4D97-AF65-F5344CB8AC3E}">
        <p14:creationId xmlns:p14="http://schemas.microsoft.com/office/powerpoint/2010/main" val="186629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2388-C828-440A-B189-1C906591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25617"/>
            <a:ext cx="9603275" cy="91920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Product, Time, and Customer-Based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640089-C836-4E04-97D3-F090ED5A3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61" y="1904549"/>
            <a:ext cx="8735425" cy="473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6571C-B58D-4F30-95FF-3B1EF350462A}"/>
              </a:ext>
            </a:extLst>
          </p:cNvPr>
          <p:cNvSpPr txBox="1"/>
          <p:nvPr/>
        </p:nvSpPr>
        <p:spPr>
          <a:xfrm>
            <a:off x="9181322" y="2062065"/>
            <a:ext cx="2798046" cy="397031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Analysis: </a:t>
            </a:r>
          </a:p>
          <a:p>
            <a:r>
              <a:rPr lang="en-US" dirty="0"/>
              <a:t>Milk SKUs drive majority of orders (1.1M–1.3M each); focus on top customers like Vijay Stores and Lotus Mart can significantly impact performance.</a:t>
            </a:r>
          </a:p>
          <a:p>
            <a:endParaRPr lang="en-US" dirty="0"/>
          </a:p>
          <a:p>
            <a:r>
              <a:rPr lang="en-US" dirty="0"/>
              <a:t>Order volume declining from May to August, with key service metrics (OT 47.95%, IF 65.96%) falling short of goals and 457K+ units undelivered.</a:t>
            </a:r>
          </a:p>
        </p:txBody>
      </p:sp>
    </p:spTree>
    <p:extLst>
      <p:ext uri="{BB962C8B-B14F-4D97-AF65-F5344CB8AC3E}">
        <p14:creationId xmlns:p14="http://schemas.microsoft.com/office/powerpoint/2010/main" val="177590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6225-49C6-4BAA-85EC-946CB8FAF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66327"/>
            <a:ext cx="9603275" cy="55050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C276ECC-6F79-4495-B926-06FFDD689A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51579" y="2128972"/>
            <a:ext cx="9603275" cy="3693319"/>
          </a:xfrm>
          <a:prstGeom prst="rect">
            <a:avLst/>
          </a:prstGeom>
          <a:ln/>
          <a:effectLst>
            <a:glow rad="1397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Overall service performance is poor with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low OTIF (16.13%), OT (32.80%), and IF (29.33%).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High VOFR (96.59%)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indicates quantity is shipped, but not on time or in full.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Surat leads in undelivered volume,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pointing to logistical inefficiencies.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Dairy products dominate order volume,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making them critical to supply chain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Top customers drive bulk of business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— poor service here directly impacts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Monthly order volume is declining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, signaling potential demand or operational issues.</a:t>
            </a:r>
          </a:p>
        </p:txBody>
      </p:sp>
    </p:spTree>
    <p:extLst>
      <p:ext uri="{BB962C8B-B14F-4D97-AF65-F5344CB8AC3E}">
        <p14:creationId xmlns:p14="http://schemas.microsoft.com/office/powerpoint/2010/main" val="241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0A5C-9ACC-4AE2-8BD3-8332E3335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35698"/>
            <a:ext cx="9603275" cy="60649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recommendation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2BA69B-0DF2-4EA7-9D22-A533E69874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1947" y="2000015"/>
            <a:ext cx="7515139" cy="4031873"/>
          </a:xfrm>
          <a:prstGeom prst="rect">
            <a:avLst/>
          </a:prstGeom>
          <a:ln/>
          <a:effectLst>
            <a:glow rad="228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Optimize delivery timelines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using route planning and better logistics coordination.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Improve warehouse operations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to boost fulfillment accuracy (LIFR and IF%).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Strengthen Dairy supply chain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, focusing on high-volume SKUs like AM Milk.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Prioritize top customers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with tailored service levels and proactive issue resolution.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Analyze order drop trends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and initiate demand generation or retention efforts.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Implement real-time monitoring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via dashboards to flag OTIF issues early.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98DB1-8F13-4BC7-BE16-3684149E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055" y="2603067"/>
            <a:ext cx="4041998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2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3B14F-A0FF-40B3-81F2-AB7524DE8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761769"/>
            <a:ext cx="9754445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EBF0-9894-4262-832F-AF01DBD0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3690"/>
            <a:ext cx="9603275" cy="57849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dirty="0">
                <a:latin typeface="Arial Rounded MT Bold" panose="020F070403050403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679F1-46CB-4045-9A46-C548719F5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11" y="2052734"/>
            <a:ext cx="9603275" cy="4264089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Datasets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Column Descriptions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ETL Process (Extract, Transform, Load)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Data Model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Relationship diagram and explanation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Calculated Columns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Key Measures &amp; KPIs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 Visual insights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8165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120C-22D3-4745-A18A-6ACC8765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4988"/>
            <a:ext cx="9623858" cy="55983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A6DABE-86DC-4D45-AC7A-5B65FE0FA4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1512" y="2256692"/>
            <a:ext cx="10948976" cy="3416320"/>
          </a:xfrm>
          <a:prstGeom prst="rect">
            <a:avLst/>
          </a:prstGeom>
          <a:ln/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AtliQ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Mart is losing key customers due to poor delivery service.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Essential products are often not delivered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on 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in full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This has led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non-renewal of annual contracts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by some customers.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These delivery issues are damaging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customer satisfaction and trust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Management wants to fix the problem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before expanding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to new cities.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The supply chain team will track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On-Time (OT%)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In-Full (IF%)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On-Time In-Full (OTIF%)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daily to monitor and improve performance.</a:t>
            </a:r>
          </a:p>
        </p:txBody>
      </p:sp>
    </p:spTree>
    <p:extLst>
      <p:ext uri="{BB962C8B-B14F-4D97-AF65-F5344CB8AC3E}">
        <p14:creationId xmlns:p14="http://schemas.microsoft.com/office/powerpoint/2010/main" val="263397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E8CFD-AAF7-4C0C-82A3-7B99422C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56996"/>
            <a:ext cx="9603275" cy="60649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dirty="0"/>
              <a:t>Datasets used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06ED90-FE88-45D3-AFA5-7C2CCC416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7730" y="2258721"/>
            <a:ext cx="4290971" cy="39368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246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C1F0-5042-464F-82F2-DF34165B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54359"/>
            <a:ext cx="9603275" cy="66247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Columns descriptions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18AEC-C3AD-42C0-867F-AA736AFA2F7B}"/>
              </a:ext>
            </a:extLst>
          </p:cNvPr>
          <p:cNvSpPr txBox="1"/>
          <p:nvPr/>
        </p:nvSpPr>
        <p:spPr>
          <a:xfrm>
            <a:off x="382555" y="2174033"/>
            <a:ext cx="2668555" cy="295465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sz="1400" b="1" dirty="0" err="1"/>
              <a:t>dim_customers</a:t>
            </a:r>
            <a:r>
              <a:rPr lang="en-US" sz="1400" b="1" dirty="0"/>
              <a:t>:  </a:t>
            </a:r>
            <a:r>
              <a:rPr lang="en-US" sz="1400" dirty="0"/>
              <a:t>This table contains all the information about customers.</a:t>
            </a:r>
          </a:p>
          <a:p>
            <a:pPr lvl="0"/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b="1" dirty="0" err="1"/>
              <a:t>customer_id</a:t>
            </a:r>
            <a:r>
              <a:rPr lang="en-US" sz="1400" b="1" dirty="0"/>
              <a:t>: </a:t>
            </a:r>
            <a:r>
              <a:rPr lang="en-US" sz="1400" dirty="0"/>
              <a:t>Unique ID is given to each customer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b="1" dirty="0" err="1"/>
              <a:t>customer_name</a:t>
            </a:r>
            <a:r>
              <a:rPr lang="en-US" sz="1400" b="1" dirty="0"/>
              <a:t>: </a:t>
            </a:r>
            <a:r>
              <a:rPr lang="en-US" sz="1400" dirty="0"/>
              <a:t>Name of the customer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b="1" dirty="0"/>
              <a:t>city: </a:t>
            </a:r>
            <a:r>
              <a:rPr lang="en-US" sz="1400" dirty="0"/>
              <a:t>It is the city where the customer is present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2F494-37EF-461A-9BB2-B48155D4BE8B}"/>
              </a:ext>
            </a:extLst>
          </p:cNvPr>
          <p:cNvSpPr/>
          <p:nvPr/>
        </p:nvSpPr>
        <p:spPr>
          <a:xfrm>
            <a:off x="3265714" y="2174033"/>
            <a:ext cx="2397968" cy="307776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1400" b="1" dirty="0" err="1"/>
              <a:t>dim_products</a:t>
            </a:r>
            <a:r>
              <a:rPr lang="en-US" sz="1400" b="1" dirty="0"/>
              <a:t>: </a:t>
            </a:r>
            <a:r>
              <a:rPr lang="en-US" sz="1400" dirty="0"/>
              <a:t>This table contains all the information about the products</a:t>
            </a:r>
          </a:p>
          <a:p>
            <a:pPr lvl="0"/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b="1" dirty="0" err="1"/>
              <a:t>product_name</a:t>
            </a:r>
            <a:r>
              <a:rPr lang="en-US" sz="1400" b="1" dirty="0"/>
              <a:t>: </a:t>
            </a:r>
            <a:r>
              <a:rPr lang="en-US" sz="1400" dirty="0"/>
              <a:t>It is the name of the product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b="1" dirty="0" err="1"/>
              <a:t>product_id</a:t>
            </a:r>
            <a:r>
              <a:rPr lang="en-US" sz="1400" b="1" dirty="0"/>
              <a:t>: </a:t>
            </a:r>
            <a:r>
              <a:rPr lang="en-US" sz="1400" dirty="0"/>
              <a:t>Unique ID is given to each of the products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b="1" dirty="0"/>
              <a:t>category: </a:t>
            </a:r>
            <a:r>
              <a:rPr lang="en-US" sz="1400" dirty="0"/>
              <a:t>It is the class to which the product belongs</a:t>
            </a:r>
          </a:p>
          <a:p>
            <a:pPr lvl="0"/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D41D1-287C-4C19-B0B6-61C06EBD3CAD}"/>
              </a:ext>
            </a:extLst>
          </p:cNvPr>
          <p:cNvSpPr txBox="1"/>
          <p:nvPr/>
        </p:nvSpPr>
        <p:spPr>
          <a:xfrm>
            <a:off x="5878286" y="2174032"/>
            <a:ext cx="2519266" cy="295465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sz="1400" b="1" dirty="0" err="1"/>
              <a:t>dim_date</a:t>
            </a:r>
            <a:r>
              <a:rPr lang="en-US" sz="1400" b="1" dirty="0"/>
              <a:t>: </a:t>
            </a:r>
            <a:r>
              <a:rPr lang="en-US" sz="1400" dirty="0"/>
              <a:t>This table contains the dates at daily, monthly level and week numbers of the year</a:t>
            </a:r>
          </a:p>
          <a:p>
            <a:pPr lvl="0"/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b="1" dirty="0"/>
              <a:t>date: </a:t>
            </a:r>
            <a:r>
              <a:rPr lang="en-US" sz="1400" dirty="0"/>
              <a:t>date at the daily level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b="1" dirty="0" err="1"/>
              <a:t>mmm_yy</a:t>
            </a:r>
            <a:r>
              <a:rPr lang="en-US" sz="1400" b="1" dirty="0"/>
              <a:t>: </a:t>
            </a:r>
            <a:r>
              <a:rPr lang="en-US" sz="1400" dirty="0"/>
              <a:t>date at the monthly level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b="1" dirty="0" err="1"/>
              <a:t>week_no</a:t>
            </a:r>
            <a:r>
              <a:rPr lang="en-US" sz="1400" b="1" dirty="0"/>
              <a:t>: </a:t>
            </a:r>
            <a:r>
              <a:rPr lang="en-US" sz="1400" dirty="0"/>
              <a:t>week number of the year as per the date column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5C600-8503-4F86-9091-218E66FF4909}"/>
              </a:ext>
            </a:extLst>
          </p:cNvPr>
          <p:cNvSpPr txBox="1"/>
          <p:nvPr/>
        </p:nvSpPr>
        <p:spPr>
          <a:xfrm>
            <a:off x="8612156" y="2174032"/>
            <a:ext cx="2842727" cy="360098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sz="1400" b="1" dirty="0" err="1"/>
              <a:t>dim_targets_orders</a:t>
            </a:r>
            <a:r>
              <a:rPr lang="en-US" sz="1400" b="1" dirty="0"/>
              <a:t>: </a:t>
            </a:r>
            <a:r>
              <a:rPr lang="en-US" sz="1400" dirty="0"/>
              <a:t>This table contains all target data at the customer level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customer_id</a:t>
            </a:r>
            <a:r>
              <a:rPr lang="en-US" sz="1400" b="1" dirty="0"/>
              <a:t>: </a:t>
            </a:r>
            <a:r>
              <a:rPr lang="en-US" sz="1400" dirty="0"/>
              <a:t>Unique ID that is given to each of the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ontime_target</a:t>
            </a:r>
            <a:r>
              <a:rPr lang="en-US" sz="1400" b="1" dirty="0"/>
              <a:t> %: </a:t>
            </a:r>
            <a:r>
              <a:rPr lang="en-US" sz="1400" dirty="0"/>
              <a:t>Target assigned for Ontime % for a given customer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infull_target</a:t>
            </a:r>
            <a:r>
              <a:rPr lang="en-US" sz="1400" b="1" dirty="0"/>
              <a:t> %: </a:t>
            </a:r>
            <a:r>
              <a:rPr lang="en-US" sz="1400" dirty="0"/>
              <a:t>Target assigned for </a:t>
            </a:r>
            <a:r>
              <a:rPr lang="en-US" sz="1400" dirty="0" err="1"/>
              <a:t>infull</a:t>
            </a:r>
            <a:r>
              <a:rPr lang="en-US" sz="1400" dirty="0"/>
              <a:t> % for a given customer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otif_target</a:t>
            </a:r>
            <a:r>
              <a:rPr lang="en-US" sz="1400" b="1" dirty="0"/>
              <a:t> %:   </a:t>
            </a:r>
            <a:r>
              <a:rPr lang="en-US" sz="1400" dirty="0"/>
              <a:t>Target assigned for </a:t>
            </a:r>
            <a:r>
              <a:rPr lang="en-US" sz="1400" dirty="0" err="1"/>
              <a:t>otif</a:t>
            </a:r>
            <a:r>
              <a:rPr lang="en-US" sz="1400" dirty="0"/>
              <a:t> % for a given customer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E4E7F1-D814-4462-A9E6-CE44EF4F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960845"/>
            <a:ext cx="9604375" cy="75598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Columns descriptions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464BC-5D02-4FA1-9342-A14BA43E5CFF}"/>
              </a:ext>
            </a:extLst>
          </p:cNvPr>
          <p:cNvSpPr txBox="1"/>
          <p:nvPr/>
        </p:nvSpPr>
        <p:spPr>
          <a:xfrm>
            <a:off x="177282" y="2080725"/>
            <a:ext cx="5822302" cy="409342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sz="1600" b="1" dirty="0" err="1"/>
              <a:t>fact_order_lines</a:t>
            </a:r>
            <a:r>
              <a:rPr lang="en-US" sz="1600" b="1" dirty="0"/>
              <a:t>:  </a:t>
            </a:r>
            <a:r>
              <a:rPr lang="en-US" sz="1600" dirty="0"/>
              <a:t>This table contains all information about orders and each item inside the orders.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order_id</a:t>
            </a:r>
            <a:r>
              <a:rPr lang="en-US" sz="1600" b="1" dirty="0"/>
              <a:t>: </a:t>
            </a:r>
            <a:r>
              <a:rPr lang="en-US" sz="1600" dirty="0"/>
              <a:t>Unique ID for each order the customer placed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order_placement_date</a:t>
            </a:r>
            <a:r>
              <a:rPr lang="en-US" sz="1600" b="1" dirty="0"/>
              <a:t>: </a:t>
            </a:r>
            <a:r>
              <a:rPr lang="en-US" sz="1600" dirty="0"/>
              <a:t>It is the date when the customer placed the order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customer_id</a:t>
            </a:r>
            <a:r>
              <a:rPr lang="en-US" sz="1600" b="1" dirty="0"/>
              <a:t>: </a:t>
            </a:r>
            <a:r>
              <a:rPr lang="en-US" sz="1600" dirty="0"/>
              <a:t>Unique ID that is given to </a:t>
            </a:r>
            <a:r>
              <a:rPr lang="en-US" dirty="0"/>
              <a:t>each</a:t>
            </a:r>
            <a:r>
              <a:rPr lang="en-US" sz="1600" dirty="0"/>
              <a:t> of the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product_id</a:t>
            </a:r>
            <a:r>
              <a:rPr lang="en-US" sz="1600" b="1" dirty="0"/>
              <a:t>: </a:t>
            </a:r>
            <a:r>
              <a:rPr lang="en-US" sz="1600" dirty="0"/>
              <a:t>Unique ID that is given to each of the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order_qty</a:t>
            </a:r>
            <a:r>
              <a:rPr lang="en-US" sz="1600" b="1" dirty="0"/>
              <a:t>: </a:t>
            </a:r>
            <a:r>
              <a:rPr lang="en-US" sz="1600" dirty="0"/>
              <a:t>It is the number of products requested by the customer to be delivered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agreed_delivery_date</a:t>
            </a:r>
            <a:r>
              <a:rPr lang="en-US" sz="1600" b="1" dirty="0"/>
              <a:t>: </a:t>
            </a:r>
            <a:r>
              <a:rPr lang="en-US" sz="1600" dirty="0"/>
              <a:t>It is the date agreed between the customer and </a:t>
            </a:r>
            <a:r>
              <a:rPr lang="en-US" sz="1600" dirty="0" err="1"/>
              <a:t>AtliQ</a:t>
            </a:r>
            <a:r>
              <a:rPr lang="en-US" sz="1600" dirty="0"/>
              <a:t> Mart to deliver the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actual_delivery_date</a:t>
            </a:r>
            <a:r>
              <a:rPr lang="en-US" sz="1600" b="1" dirty="0"/>
              <a:t>: </a:t>
            </a:r>
            <a:r>
              <a:rPr lang="en-US" sz="1600" dirty="0"/>
              <a:t>It is the actual date </a:t>
            </a:r>
            <a:r>
              <a:rPr lang="en-US" sz="1600" dirty="0" err="1"/>
              <a:t>AtliQ</a:t>
            </a:r>
            <a:r>
              <a:rPr lang="en-US" sz="1600" dirty="0"/>
              <a:t> Mart delivered the product to the customer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delivered_qty</a:t>
            </a:r>
            <a:r>
              <a:rPr lang="en-US" sz="1600" b="1" dirty="0"/>
              <a:t>: </a:t>
            </a:r>
            <a:r>
              <a:rPr lang="en-US" sz="1600" dirty="0"/>
              <a:t>It is the number of products that are actually delivered to the customer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5755C-0427-4205-B223-D6E9F8CCF642}"/>
              </a:ext>
            </a:extLst>
          </p:cNvPr>
          <p:cNvSpPr txBox="1"/>
          <p:nvPr/>
        </p:nvSpPr>
        <p:spPr>
          <a:xfrm>
            <a:off x="6192418" y="2219224"/>
            <a:ext cx="5900055" cy="381642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sz="1600" b="1" dirty="0" err="1"/>
              <a:t>fact_orders_aggregate</a:t>
            </a:r>
            <a:r>
              <a:rPr lang="en-US" sz="1600" b="1" dirty="0"/>
              <a:t>:  </a:t>
            </a:r>
            <a:r>
              <a:rPr lang="en-US" sz="1600" dirty="0"/>
              <a:t>This table contains information about </a:t>
            </a:r>
            <a:r>
              <a:rPr lang="en-US" sz="1600" dirty="0" err="1"/>
              <a:t>OnTime</a:t>
            </a:r>
            <a:r>
              <a:rPr lang="en-US" sz="1600" dirty="0"/>
              <a:t>, </a:t>
            </a:r>
            <a:r>
              <a:rPr lang="en-US" sz="1600" dirty="0" err="1"/>
              <a:t>InFull</a:t>
            </a:r>
            <a:r>
              <a:rPr lang="en-US" sz="1600" dirty="0"/>
              <a:t> and </a:t>
            </a:r>
            <a:r>
              <a:rPr lang="en-US" sz="1600" dirty="0" err="1"/>
              <a:t>OnTime</a:t>
            </a:r>
            <a:r>
              <a:rPr lang="en-US" sz="1600" dirty="0"/>
              <a:t> </a:t>
            </a:r>
            <a:r>
              <a:rPr lang="en-US" sz="1600" dirty="0" err="1"/>
              <a:t>Infull</a:t>
            </a:r>
            <a:r>
              <a:rPr lang="en-US" sz="1600" dirty="0"/>
              <a:t> information    aggregated at the order level per customer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order_id</a:t>
            </a:r>
            <a:r>
              <a:rPr lang="en-US" sz="1600" b="1" dirty="0"/>
              <a:t>: </a:t>
            </a:r>
            <a:r>
              <a:rPr lang="en-US" sz="1600" dirty="0"/>
              <a:t>Unique ID for each order the customer placed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customer_id</a:t>
            </a:r>
            <a:r>
              <a:rPr lang="en-US" sz="1600" b="1" dirty="0"/>
              <a:t>:</a:t>
            </a:r>
            <a:r>
              <a:rPr lang="en-US" sz="1600" dirty="0"/>
              <a:t> Unique ID that is given to each of the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order_placement_date</a:t>
            </a:r>
            <a:r>
              <a:rPr lang="en-US" sz="1600" b="1" dirty="0"/>
              <a:t>:</a:t>
            </a:r>
            <a:r>
              <a:rPr lang="en-US" sz="1600" dirty="0"/>
              <a:t> It is the date when the customer placed the order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on_time</a:t>
            </a:r>
            <a:r>
              <a:rPr lang="en-US" sz="1600" b="1" dirty="0"/>
              <a:t>: </a:t>
            </a:r>
            <a:r>
              <a:rPr lang="en-US" sz="1600" dirty="0"/>
              <a:t>'1' denotes the order is </a:t>
            </a:r>
            <a:r>
              <a:rPr lang="en-US" sz="1600" dirty="0" err="1"/>
              <a:t>delviered</a:t>
            </a:r>
            <a:r>
              <a:rPr lang="en-US" sz="1600" dirty="0"/>
              <a:t> on time. '0' denotes the order is not delivered on time.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in_full</a:t>
            </a:r>
            <a:r>
              <a:rPr lang="en-US" sz="1600" b="1" dirty="0"/>
              <a:t>: </a:t>
            </a:r>
            <a:r>
              <a:rPr lang="en-US" sz="1600" dirty="0"/>
              <a:t>'1' denotes the order is </a:t>
            </a:r>
            <a:r>
              <a:rPr lang="en-US" sz="1600" dirty="0" err="1"/>
              <a:t>delviered</a:t>
            </a:r>
            <a:r>
              <a:rPr lang="en-US" sz="1600" dirty="0"/>
              <a:t> in full quantity. '0' denotes the order is not delivered in full quantity.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 err="1"/>
              <a:t>otif</a:t>
            </a:r>
            <a:r>
              <a:rPr lang="en-US" sz="1600" b="1" dirty="0"/>
              <a:t>:    </a:t>
            </a:r>
            <a:r>
              <a:rPr lang="en-US" sz="1600" dirty="0"/>
              <a:t>'1' denotes the order is </a:t>
            </a:r>
            <a:r>
              <a:rPr lang="en-US" sz="1600" dirty="0" err="1"/>
              <a:t>delviered</a:t>
            </a:r>
            <a:r>
              <a:rPr lang="en-US" sz="1600" dirty="0"/>
              <a:t> both on time and in full quantity. '0' denotes the order is either not delivered on time or not in full quantity.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E6C2-E5F0-4F17-9A4C-A10B508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5657"/>
            <a:ext cx="9603275" cy="678097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8CCE7-7C41-4682-A026-139E5E774281}"/>
              </a:ext>
            </a:extLst>
          </p:cNvPr>
          <p:cNvSpPr txBox="1"/>
          <p:nvPr/>
        </p:nvSpPr>
        <p:spPr>
          <a:xfrm>
            <a:off x="192833" y="2127381"/>
            <a:ext cx="2883160" cy="21544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Extract - Imported datasets </a:t>
            </a:r>
            <a:r>
              <a:rPr lang="en-US" sz="1400" dirty="0"/>
              <a:t>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dim_customers.csv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dim_products.csv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dim_date</a:t>
            </a:r>
            <a:endParaRPr lang="en-US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dim_targets_orders</a:t>
            </a:r>
            <a:endParaRPr lang="en-US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fact_order_lines.csv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fact_orders_aggregate.csv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367C4-4CE6-481C-AE39-164D2AA5E6EE}"/>
              </a:ext>
            </a:extLst>
          </p:cNvPr>
          <p:cNvSpPr txBox="1"/>
          <p:nvPr/>
        </p:nvSpPr>
        <p:spPr>
          <a:xfrm>
            <a:off x="3365242" y="2127381"/>
            <a:ext cx="3629607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Renamed and standardized column names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Removed nulls and irrelevant columns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Merged tables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Created custom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Removed duplicates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Filtered unnecessary records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2B99C2-5B43-4980-B299-43B1676CEEBE}"/>
              </a:ext>
            </a:extLst>
          </p:cNvPr>
          <p:cNvSpPr txBox="1"/>
          <p:nvPr/>
        </p:nvSpPr>
        <p:spPr>
          <a:xfrm>
            <a:off x="7284098" y="2127381"/>
            <a:ext cx="2062065" cy="27858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sz="1400" b="1" dirty="0"/>
              <a:t>Load</a:t>
            </a:r>
          </a:p>
          <a:p>
            <a:endParaRPr lang="en-US" sz="14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400" b="1" dirty="0"/>
              <a:t>Loaded all transformed tables into Power BI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400" b="1" dirty="0"/>
              <a:t>Created relationships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9C0C11-CB5B-480A-8F8D-B2B74A756AEE}"/>
              </a:ext>
            </a:extLst>
          </p:cNvPr>
          <p:cNvSpPr txBox="1"/>
          <p:nvPr/>
        </p:nvSpPr>
        <p:spPr>
          <a:xfrm>
            <a:off x="9619861" y="2127381"/>
            <a:ext cx="237930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Measures Created</a:t>
            </a:r>
          </a:p>
        </p:txBody>
      </p:sp>
    </p:spTree>
    <p:extLst>
      <p:ext uri="{BB962C8B-B14F-4D97-AF65-F5344CB8AC3E}">
        <p14:creationId xmlns:p14="http://schemas.microsoft.com/office/powerpoint/2010/main" val="422437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74FB-6ECC-4D43-8D6F-60598F40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12" y="804519"/>
            <a:ext cx="9496642" cy="59507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Data model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105A4-E0E5-46B8-8306-A0EB88B5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0" y="1642188"/>
            <a:ext cx="11735099" cy="4553338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771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5CC3-D5E8-42EB-84E6-D65874369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269" y="1184988"/>
            <a:ext cx="7393585" cy="569167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Calculated columns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AD617-9393-4DF4-9270-9BA9969A7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36" y="1950098"/>
            <a:ext cx="11986727" cy="352557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b="1" dirty="0"/>
              <a:t>DATEDIFF() </a:t>
            </a:r>
            <a:r>
              <a:rPr lang="en-US" dirty="0"/>
              <a:t>- Used for: Calculating day delay between agreed_delivery_date and actual_delivery_date.</a:t>
            </a:r>
          </a:p>
          <a:p>
            <a:r>
              <a:rPr lang="en-US" b="1" dirty="0"/>
              <a:t>FORMAT() </a:t>
            </a:r>
            <a:r>
              <a:rPr lang="en-US" dirty="0"/>
              <a:t>- Used for: Converting order_placement_date into Month name format (e.g., Jan, Feb).</a:t>
            </a:r>
          </a:p>
          <a:p>
            <a:r>
              <a:rPr lang="en-US" b="1" dirty="0"/>
              <a:t>MONTH() </a:t>
            </a:r>
            <a:r>
              <a:rPr lang="en-US" dirty="0"/>
              <a:t>- Used for: Extracting month number from order_placement_date.</a:t>
            </a:r>
          </a:p>
          <a:p>
            <a:r>
              <a:rPr lang="en-US" b="1" dirty="0"/>
              <a:t>YEAR() </a:t>
            </a:r>
            <a:r>
              <a:rPr lang="en-US" dirty="0"/>
              <a:t>- Used for: Extracting year from order_placement_date.</a:t>
            </a:r>
          </a:p>
          <a:p>
            <a:r>
              <a:rPr lang="en-US" b="1" dirty="0"/>
              <a:t>WEEKNUM() with CONCATENATE() </a:t>
            </a:r>
            <a:r>
              <a:rPr lang="en-US" dirty="0"/>
              <a:t>-  Used for: Creating Week Number labels (e.g., "W1", "W2", etc.).</a:t>
            </a:r>
          </a:p>
          <a:p>
            <a:r>
              <a:rPr lang="en-US" b="1" dirty="0"/>
              <a:t> Arithmetic Operation (-) </a:t>
            </a:r>
            <a:r>
              <a:rPr lang="en-US" dirty="0"/>
              <a:t>- Used for: Calculating not-delivered orders = </a:t>
            </a:r>
            <a:r>
              <a:rPr lang="en-US" dirty="0" err="1"/>
              <a:t>orders_qty</a:t>
            </a:r>
            <a:r>
              <a:rPr lang="en-US" dirty="0"/>
              <a:t> - </a:t>
            </a:r>
            <a:r>
              <a:rPr lang="en-US" dirty="0" err="1"/>
              <a:t>delivery_qty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1742B-C4E2-40A0-AE1B-B03F0132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213432"/>
            <a:ext cx="1625274" cy="1540723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9210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300</TotalTime>
  <Words>1480</Words>
  <Application>Microsoft Office PowerPoint</Application>
  <PresentationFormat>Widescreen</PresentationFormat>
  <Paragraphs>172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Rounded MT Bold</vt:lpstr>
      <vt:lpstr>Bahnschrift</vt:lpstr>
      <vt:lpstr>Gill Sans MT</vt:lpstr>
      <vt:lpstr>Wingdings</vt:lpstr>
      <vt:lpstr>Gallery</vt:lpstr>
      <vt:lpstr>PowerPoint Presentation</vt:lpstr>
      <vt:lpstr>overview</vt:lpstr>
      <vt:lpstr>Problem statement</vt:lpstr>
      <vt:lpstr>Datasets used </vt:lpstr>
      <vt:lpstr>Columns descriptions </vt:lpstr>
      <vt:lpstr>Columns descriptions </vt:lpstr>
      <vt:lpstr>Data preprocessing</vt:lpstr>
      <vt:lpstr>Data model overview</vt:lpstr>
      <vt:lpstr>Calculated columns  </vt:lpstr>
      <vt:lpstr>Key measures </vt:lpstr>
      <vt:lpstr>Main KPI &amp; City-Wise Performance Overview </vt:lpstr>
      <vt:lpstr>Non-Delivered Orders, Category-Wise Analysis, and Product-Level Trends </vt:lpstr>
      <vt:lpstr>Product, Time, and Customer-Based Analysis</vt:lpstr>
      <vt:lpstr>conclusion</vt:lpstr>
      <vt:lpstr>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28</cp:revision>
  <dcterms:created xsi:type="dcterms:W3CDTF">2025-08-06T15:32:27Z</dcterms:created>
  <dcterms:modified xsi:type="dcterms:W3CDTF">2025-08-07T16:02:43Z</dcterms:modified>
</cp:coreProperties>
</file>